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78" r:id="rId8"/>
    <p:sldId id="263" r:id="rId9"/>
    <p:sldId id="264" r:id="rId10"/>
    <p:sldId id="265" r:id="rId11"/>
    <p:sldId id="261" r:id="rId12"/>
    <p:sldId id="266" r:id="rId13"/>
    <p:sldId id="267" r:id="rId14"/>
    <p:sldId id="270" r:id="rId15"/>
    <p:sldId id="272" r:id="rId16"/>
    <p:sldId id="274" r:id="rId17"/>
    <p:sldId id="275" r:id="rId18"/>
    <p:sldId id="283" r:id="rId19"/>
    <p:sldId id="276" r:id="rId20"/>
    <p:sldId id="282" r:id="rId21"/>
    <p:sldId id="284" r:id="rId22"/>
    <p:sldId id="268" r:id="rId23"/>
    <p:sldId id="279" r:id="rId24"/>
    <p:sldId id="281" r:id="rId2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png>
</file>

<file path=ppt/media/image11.tiff>
</file>

<file path=ppt/media/image12.tiff>
</file>

<file path=ppt/media/image13.tiff>
</file>

<file path=ppt/media/image15.png>
</file>

<file path=ppt/media/image16.jpe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9844-6C9B-5549-A791-12D9952DD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D6CA2-044A-3948-91F3-F4D49769B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DE222-9E26-B64D-9A42-752B9A46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E1F9F-E606-E448-AAB8-295834972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D7CA7-C260-2345-B0D1-84F6A28D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8901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ED30-DCBC-F442-B1A2-155158C15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3D1607-3E94-5A4C-AD8F-16141755C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D927E-33B3-3D41-A19D-E99A4644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696EB-12BF-C042-9122-F0B43802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BC579-93A1-E649-A096-57319BD86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1091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EF47FE-829F-DE46-820F-AD59B1688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86C166-7F28-F14B-A070-5C2BD0E4A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5FED6-CE11-7A46-A161-373091A00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B28D0-DD30-C44D-BDDC-B80D7CDA8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2F84A-5321-034F-9DFB-B30B4D399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1471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9ACF-34D1-5C45-8D02-18486F73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C8069-5BB1-444E-8C37-D75C099CB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04257-F699-2543-8470-B744A67A8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12547-069E-684B-98E7-83AD5409F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23C04-1BCD-494A-995E-43A8F7A46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1546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AA93B-B23E-9F4F-A40A-A83037322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BEA79-BC18-564C-904C-E90F9CA1C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8FE9-A68E-AF4F-A786-AB1917ECA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71BFE-BB14-2740-9550-2CFADE8C1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23A14-ABBD-A446-9D30-0E35C2622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671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1408-345C-CC4B-BB90-5733CA79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1497-CA36-7343-934A-BDB5855DB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79484-5F54-E542-A8BE-3A8568786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36B12-9F79-2D40-9461-C43EC7BC9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39430-B9AC-AF42-9694-A93FD5DB2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A529A-0027-5A4F-B3FF-7DEAB962E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1803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1F80A-EF33-BB49-B4F1-ACB1102BC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54F54-87D2-3748-8CB8-3D050FDE8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22B1D-AC1E-414F-96AF-75D3E8A84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140552-4853-ED45-BB42-F6CAA42F3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179D56-9DD5-5249-A4AA-1FA4E56C87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A73B4-4AEB-3143-98B4-835E4118F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EEB51-E0E3-E84B-B50D-5F030FBF3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772204-5EB9-874A-935D-AEC821192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4098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49F6-1F3C-964A-8AB9-72FBEFB80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C957E-C861-C14E-81B0-7769B3AF1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69C55-D4CD-E141-8C42-84E40F73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E05A78-9C78-1145-A885-5C8E6008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01781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53BC1-E3B6-064F-B922-A5DC6091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3E8D6-0839-3B49-A39F-3D87238C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91A88-9CBA-A344-BED9-8165F556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7893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540C7-C492-7A48-A72E-2B7D58A1C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A2AD2-FC55-364E-BF1B-255A7813E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EFA63-54FD-534F-8A18-1BCFD4D79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29E01-5A6D-9047-907C-9B3A63822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3D9BD-5B03-324B-8735-9DF70EA8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11D59-4296-CB46-A24E-0034C2E8C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62603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B1BC-691D-E148-9D04-5E029BD86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0FC5DA-F5BD-D04F-BD01-2FB5A2FFE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D0250-24DC-6346-857B-C605471E5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224DE-9C36-EE49-8081-284015112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93666-1AB5-824E-B08C-F0AD77E08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6C3EC5-42F2-5847-91D3-8C4D9944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841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C2DCA-88FE-7B44-B3AF-8EA91209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16FB2-44AD-114B-A9BA-A5A821976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8A65C-E553-5E41-99E4-384D4A5F88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B388D-D5A5-C44B-8DA0-AE49011E6FA9}" type="datetimeFigureOut">
              <a:rPr lang="en-DK" smtClean="0"/>
              <a:t>29/11/2021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8193C-C20F-B147-8087-34B9670167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AD202-7034-3B48-84F8-BE9201F24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F9991-614B-A642-BA79-8D77B8466EAC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1887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izabelcavassim@gmail.com" TargetMode="External"/><Relationship Id="rId2" Type="http://schemas.openxmlformats.org/officeDocument/2006/relationships/hyperlink" Target="https://github.com/izabelcavassim/Analyses_of_genome_d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8E80-D785-ED41-910A-6F09F50FE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801" y="868362"/>
            <a:ext cx="7310437" cy="2387600"/>
          </a:xfrm>
        </p:spPr>
        <p:txBody>
          <a:bodyPr/>
          <a:lstStyle/>
          <a:p>
            <a:r>
              <a:rPr lang="en-DK" dirty="0"/>
              <a:t>Analyses of genome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4633D-A9B7-A64B-BC3D-476A0CBED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725" y="3602039"/>
            <a:ext cx="4252912" cy="1655762"/>
          </a:xfrm>
        </p:spPr>
        <p:txBody>
          <a:bodyPr/>
          <a:lstStyle/>
          <a:p>
            <a:r>
              <a:rPr lang="en-DK" dirty="0"/>
              <a:t>Maria Izabel Cavassim Alves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9AC47-91A9-8C48-8E7A-BF76018A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003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06156-771C-6F46-878E-4273480B1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76" y="4953964"/>
            <a:ext cx="2795308" cy="17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17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7EDED-4ADF-BE43-A67A-814BEAA23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38" y="-285750"/>
            <a:ext cx="11701463" cy="1325563"/>
          </a:xfrm>
        </p:spPr>
        <p:txBody>
          <a:bodyPr>
            <a:normAutofit/>
          </a:bodyPr>
          <a:lstStyle/>
          <a:p>
            <a:r>
              <a:rPr lang="en-DK" sz="3200" b="1" dirty="0"/>
              <a:t>Sequencing is becoming cheaper and cheaper!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A64C52-A7BF-8242-92CD-BE3D5A9EC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050" y="711200"/>
            <a:ext cx="10223500" cy="6146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EAB1B3-9798-C942-A146-FA6EA88EA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59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BEF58-1207-6E4C-9357-2811D99B9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4962"/>
            <a:ext cx="10515600" cy="1325563"/>
          </a:xfrm>
        </p:spPr>
        <p:txBody>
          <a:bodyPr/>
          <a:lstStyle/>
          <a:p>
            <a:r>
              <a:rPr lang="en-DK" dirty="0"/>
              <a:t>Genome (Human)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0B27FA-4547-BF40-80EA-76A9781D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860" y="1192192"/>
            <a:ext cx="8878279" cy="51867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F9FC91-E391-FA41-AC9A-1492FE87E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58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7FFE0-A274-6C41-B75F-93616656A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35013"/>
          </a:xfrm>
        </p:spPr>
        <p:txBody>
          <a:bodyPr>
            <a:normAutofit/>
          </a:bodyPr>
          <a:lstStyle/>
          <a:p>
            <a:r>
              <a:rPr lang="en-DK" sz="3200" b="1" dirty="0"/>
              <a:t>What can we do with a reference genome?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F3843-3099-3D48-88C3-06DE0F0FA51E}"/>
              </a:ext>
            </a:extLst>
          </p:cNvPr>
          <p:cNvSpPr txBox="1"/>
          <p:nvPr/>
        </p:nvSpPr>
        <p:spPr>
          <a:xfrm>
            <a:off x="0" y="957262"/>
            <a:ext cx="8734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We can identify mutations, specifically we can identify </a:t>
            </a:r>
            <a:r>
              <a:rPr lang="en-DK" b="1" dirty="0"/>
              <a:t>Single Nucleotide Polymorphisms</a:t>
            </a:r>
            <a:r>
              <a:rPr lang="en-DK" dirty="0"/>
              <a:t>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1AC7A0-58AF-7945-B011-9CD5DF6FA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4" y="1141928"/>
            <a:ext cx="8888413" cy="60341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240913-FC0B-454C-88D7-81643FEDFD08}"/>
              </a:ext>
            </a:extLst>
          </p:cNvPr>
          <p:cNvSpPr txBox="1"/>
          <p:nvPr/>
        </p:nvSpPr>
        <p:spPr>
          <a:xfrm>
            <a:off x="8570003" y="3059668"/>
            <a:ext cx="194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Reference genome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41148-41F2-964B-8265-77260872A249}"/>
              </a:ext>
            </a:extLst>
          </p:cNvPr>
          <p:cNvSpPr txBox="1"/>
          <p:nvPr/>
        </p:nvSpPr>
        <p:spPr>
          <a:xfrm>
            <a:off x="8570003" y="5531406"/>
            <a:ext cx="142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Your genome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ED6D1-3CE3-1745-9921-5E1DF6C6DDA4}"/>
              </a:ext>
            </a:extLst>
          </p:cNvPr>
          <p:cNvSpPr txBox="1"/>
          <p:nvPr/>
        </p:nvSpPr>
        <p:spPr>
          <a:xfrm>
            <a:off x="6820053" y="4158981"/>
            <a:ext cx="208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One single mutation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4BB5E7-06B1-734D-AC40-8396C182B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54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SNPs? </a:t>
            </a:r>
            <a:r>
              <a:rPr lang="en-DK" b="1" dirty="0"/>
              <a:t>A lot!!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37D361-6D81-744C-A83D-3C401A5AF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5563"/>
            <a:ext cx="12192000" cy="553243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4F0083-2A10-374F-A281-8AB89EFB6A7D}"/>
              </a:ext>
            </a:extLst>
          </p:cNvPr>
          <p:cNvSpPr/>
          <p:nvPr/>
        </p:nvSpPr>
        <p:spPr>
          <a:xfrm>
            <a:off x="3586524" y="1780774"/>
            <a:ext cx="3045769" cy="159386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7D68D2-39CC-EC4F-82EC-FD3E1764760D}"/>
              </a:ext>
            </a:extLst>
          </p:cNvPr>
          <p:cNvSpPr/>
          <p:nvPr/>
        </p:nvSpPr>
        <p:spPr>
          <a:xfrm>
            <a:off x="9977377" y="5428068"/>
            <a:ext cx="659757" cy="2087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AD013-D665-F549-B387-B915666BB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983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effectLst/>
                <a:latin typeface="Helvetica" pitchFamily="2" charset="0"/>
              </a:rPr>
              <a:t>Is that C/T SNP associated with a higher risk for a really nasty disease?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003D86"/>
              </a:solidFill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773919-CAAC-D241-A52D-3E02B36F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863835"/>
            <a:ext cx="7620000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16EA3F-8AD1-FF4F-B264-26B9A0E2A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50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this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Are there related individuals in the sample?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003D86"/>
              </a:solidFill>
              <a:effectLst/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D9EDFC-4D56-274F-94E8-6CD359AB1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" t="25396" r="27148" b="12386"/>
          <a:stretch/>
        </p:blipFill>
        <p:spPr>
          <a:xfrm>
            <a:off x="1814512" y="3493519"/>
            <a:ext cx="2683668" cy="2514591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70617B-B21F-9549-A93F-355A84378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741" y="2951173"/>
            <a:ext cx="547033" cy="14657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1FE0F8-87F3-0F45-B15D-8BC1BD2829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023" y="5293014"/>
            <a:ext cx="436468" cy="9303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6D5552-277B-AA4B-802B-002215026F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9311" y="4365686"/>
            <a:ext cx="778956" cy="8709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0A1BC5-3C5A-D941-B266-9B6A65A50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507" y="1975621"/>
            <a:ext cx="547033" cy="1465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CC25C1-1493-D647-84BD-5B6199E66B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6044" y="2500832"/>
            <a:ext cx="778956" cy="8709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640602-80FD-9547-AC73-79326188D5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374" y="2420216"/>
            <a:ext cx="436468" cy="9303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44D7C2-3C0E-0C4F-9ABD-0AA5204945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921" y="2041030"/>
            <a:ext cx="5778754" cy="42245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5D0584-B0F8-4C40-BF20-118277F7FA76}"/>
              </a:ext>
            </a:extLst>
          </p:cNvPr>
          <p:cNvSpPr txBox="1"/>
          <p:nvPr/>
        </p:nvSpPr>
        <p:spPr>
          <a:xfrm>
            <a:off x="9084794" y="6265536"/>
            <a:ext cx="213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Cavassim et al., 2020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E4AE6E-0B32-AF4C-AAD0-746BF67A43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97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What is an individual ancestry?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F026B0-5715-F645-9EEA-F0B2FCCA3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307" y="2025021"/>
            <a:ext cx="8654405" cy="48329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B4C050-E1FF-6F45-AF07-7ED6910AC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30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BDAF-8AE7-3E44-9D36-5BE0025F5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What can we learn from SNPs? </a:t>
            </a:r>
            <a:r>
              <a:rPr lang="en-DK" b="1" dirty="0"/>
              <a:t>A lot!!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21B54D-4701-0349-9033-72AD98DE3ABF}"/>
              </a:ext>
            </a:extLst>
          </p:cNvPr>
          <p:cNvSpPr/>
          <p:nvPr/>
        </p:nvSpPr>
        <p:spPr>
          <a:xfrm>
            <a:off x="361950" y="1477060"/>
            <a:ext cx="9596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003D86"/>
                </a:solidFill>
                <a:latin typeface="Helvetica" pitchFamily="2" charset="0"/>
              </a:rPr>
              <a:t>What are the mutational patterns in cancer?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24DA89-3892-2948-98F0-746334DF1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" y="2970856"/>
            <a:ext cx="9171717" cy="30790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735C41-ED3B-394E-897E-38B13E1A8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92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F67D5-2782-404E-A049-B213B43F7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What are the first steps one needs to take once the data is generated?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B6883-C0AF-B64A-8C54-507A71EC1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50199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C5DC0-CFA2-C84C-88BE-FEA7B5A4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092" y="365125"/>
            <a:ext cx="10515600" cy="1325563"/>
          </a:xfrm>
        </p:spPr>
        <p:txBody>
          <a:bodyPr/>
          <a:lstStyle/>
          <a:p>
            <a:r>
              <a:rPr lang="en-DK" dirty="0"/>
              <a:t>15 minutes break! </a:t>
            </a:r>
          </a:p>
        </p:txBody>
      </p:sp>
      <p:pic>
        <p:nvPicPr>
          <p:cNvPr id="1026" name="Picture 2" descr="100+ Break Pictures | Download Free Images on Unsplash">
            <a:extLst>
              <a:ext uri="{FF2B5EF4-FFF2-40B4-BE49-F238E27FC236}">
                <a16:creationId xmlns:a16="http://schemas.microsoft.com/office/drawing/2014/main" id="{D157C6C3-8B97-D945-891F-7F05C894B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92" y="1690688"/>
            <a:ext cx="60833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570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2F13-2BEE-914A-A3FB-7F149DE06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75EAC-387A-2F43-BF4F-F8F3A4B26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GB" dirty="0"/>
              <a:t>At the end of this workshop, you will be able to:</a:t>
            </a:r>
          </a:p>
          <a:p>
            <a:pPr lvl="1" fontAlgn="base"/>
            <a:r>
              <a:rPr lang="en-GB" dirty="0"/>
              <a:t>Describe what a variant calling file (VCF) format is and how to manage those files.</a:t>
            </a:r>
          </a:p>
          <a:p>
            <a:pPr lvl="1" fontAlgn="base"/>
            <a:r>
              <a:rPr lang="en-GB" dirty="0"/>
              <a:t>Conduct quality assessment of a VCF.</a:t>
            </a:r>
          </a:p>
          <a:p>
            <a:pPr lvl="1" fontAlgn="base"/>
            <a:r>
              <a:rPr lang="en-GB" dirty="0"/>
              <a:t>Learn about population structure and how to compute it with PLINK.</a:t>
            </a:r>
          </a:p>
          <a:p>
            <a:pPr lvl="1" fontAlgn="base"/>
            <a:r>
              <a:rPr lang="en-GB" dirty="0"/>
              <a:t>Learn about linkage disequilibrium and how to compute it with PLINK.</a:t>
            </a:r>
          </a:p>
          <a:p>
            <a:pPr lvl="1" fontAlgn="base"/>
            <a:r>
              <a:rPr lang="en-GB" dirty="0"/>
              <a:t>Learn about basic association testing and genome wide association studies (GWAS).</a:t>
            </a:r>
          </a:p>
          <a:p>
            <a:pPr lvl="1" fontAlgn="base"/>
            <a:r>
              <a:rPr lang="en-GB" dirty="0"/>
              <a:t>Learn about copy number variants (CNVs) and how to test for common CNVs across individuals.</a:t>
            </a:r>
          </a:p>
          <a:p>
            <a:pPr lvl="1" fontAlgn="base"/>
            <a:r>
              <a:rPr lang="en-GB" dirty="0"/>
              <a:t>Discuss original literature within the subjects.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CACF9D-DF1F-094E-BC61-CCA07650F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10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306F3-F7C8-A143-98BA-74CA5767E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Practical exercise (Assignment 1 - QC)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7C1A5-E462-754C-873D-E67418554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K" dirty="0"/>
              <a:t>We will be following the tutorial for Quality Control of genomic data by Anderson et al 2010:</a:t>
            </a:r>
          </a:p>
          <a:p>
            <a:endParaRPr lang="en-DK" dirty="0"/>
          </a:p>
          <a:p>
            <a:endParaRPr lang="en-DK" dirty="0"/>
          </a:p>
          <a:p>
            <a:endParaRPr lang="en-DK" dirty="0"/>
          </a:p>
          <a:p>
            <a:endParaRPr lang="en-DK" dirty="0"/>
          </a:p>
          <a:p>
            <a:endParaRPr lang="en-DK" dirty="0"/>
          </a:p>
          <a:p>
            <a:endParaRPr lang="en-DK" dirty="0"/>
          </a:p>
          <a:p>
            <a:pPr marL="0" indent="0">
              <a:buNone/>
            </a:pPr>
            <a:endParaRPr lang="en-DK" dirty="0"/>
          </a:p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3F7A18-9B0A-3643-AC4E-F01B65602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23350"/>
            <a:ext cx="8863314" cy="290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92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C413-534E-3946-AB80-36F6F2042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DK" dirty="0"/>
              <a:t>To get started we need to:</a:t>
            </a:r>
          </a:p>
          <a:p>
            <a:r>
              <a:rPr lang="en-DK" dirty="0"/>
              <a:t>Access the Hoffman cluster</a:t>
            </a:r>
          </a:p>
          <a:p>
            <a:r>
              <a:rPr lang="en-DK" dirty="0"/>
              <a:t>Install Plink on the cluster</a:t>
            </a:r>
          </a:p>
          <a:p>
            <a:r>
              <a:rPr lang="en-DK" dirty="0"/>
              <a:t>Install R and R studio on your machine</a:t>
            </a:r>
          </a:p>
          <a:p>
            <a:r>
              <a:rPr lang="en-DK" dirty="0"/>
              <a:t>Download the R markdown version of the assignment here:</a:t>
            </a:r>
          </a:p>
          <a:p>
            <a:r>
              <a:rPr lang="en-DK"/>
              <a:t>Read the paper while doing the exercise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AEA152-DC00-764B-B801-85E51A729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Practical exercise (Assignment 1 - QC)</a:t>
            </a:r>
          </a:p>
        </p:txBody>
      </p:sp>
    </p:spTree>
    <p:extLst>
      <p:ext uri="{BB962C8B-B14F-4D97-AF65-F5344CB8AC3E}">
        <p14:creationId xmlns:p14="http://schemas.microsoft.com/office/powerpoint/2010/main" val="872150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8C8CC-66B2-8D4B-9590-BCFF434BC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Installing R and R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55EEA-D74F-4B4B-92C5-AFD6F3425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37050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8A062-7905-4440-8573-EA3B1F75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42F1D-7C40-F949-BF95-BE5DE876B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950984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8E80-D785-ED41-910A-6F09F50FE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801" y="868362"/>
            <a:ext cx="7310437" cy="2387600"/>
          </a:xfrm>
        </p:spPr>
        <p:txBody>
          <a:bodyPr>
            <a:normAutofit fontScale="90000"/>
          </a:bodyPr>
          <a:lstStyle/>
          <a:p>
            <a:br>
              <a:rPr lang="en-DK" dirty="0"/>
            </a:br>
            <a:r>
              <a:rPr lang="en-DK" dirty="0"/>
              <a:t>Analyses of genome data</a:t>
            </a:r>
            <a:br>
              <a:rPr lang="en-DK" dirty="0"/>
            </a:br>
            <a:r>
              <a:rPr lang="en-DK" dirty="0"/>
              <a:t>Day 2</a:t>
            </a:r>
            <a:br>
              <a:rPr lang="en-DK" dirty="0"/>
            </a:br>
            <a:r>
              <a:rPr lang="en-DK" sz="2400" dirty="0"/>
              <a:t>Tuesday, 1 December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4633D-A9B7-A64B-BC3D-476A0CBED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725" y="3602039"/>
            <a:ext cx="4252912" cy="1655762"/>
          </a:xfrm>
        </p:spPr>
        <p:txBody>
          <a:bodyPr/>
          <a:lstStyle/>
          <a:p>
            <a:r>
              <a:rPr lang="en-DK" b="1" dirty="0"/>
              <a:t>Maria Izabel Cavassim Alves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9AC47-91A9-8C48-8E7A-BF76018A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003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06156-771C-6F46-878E-4273480B1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76" y="4953964"/>
            <a:ext cx="2795308" cy="17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6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FF1AD-6987-D145-8042-A4CC4C33D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Github with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E2000-C696-7B4D-9D30-A0D3BF4FB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K" dirty="0"/>
              <a:t>All assignments will be posted on this github page:</a:t>
            </a:r>
          </a:p>
          <a:p>
            <a:r>
              <a:rPr lang="en-GB" dirty="0">
                <a:hlinkClick r:id="rId2"/>
              </a:rPr>
              <a:t>https://github.com/izabelcavassim/Analyses_of_genome_data</a:t>
            </a:r>
            <a:endParaRPr lang="en-GB" dirty="0"/>
          </a:p>
          <a:p>
            <a:r>
              <a:rPr lang="en-GB" dirty="0"/>
              <a:t>Under the “Assignments” folder</a:t>
            </a:r>
          </a:p>
          <a:p>
            <a:r>
              <a:rPr lang="en-GB" dirty="0"/>
              <a:t>Students are required to send an e-mail to me with their assignments:</a:t>
            </a:r>
          </a:p>
          <a:p>
            <a:r>
              <a:rPr lang="en-GB" dirty="0">
                <a:hlinkClick r:id="rId3"/>
              </a:rPr>
              <a:t>izabelcavassim@gmail.com</a:t>
            </a:r>
            <a:endParaRPr lang="en-GB" dirty="0"/>
          </a:p>
          <a:p>
            <a:r>
              <a:rPr lang="en-GB" dirty="0"/>
              <a:t>If you have any questions, doubts, trouble with any of the analyses please do not hesitate to contact me!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2BDD7-8216-3144-81DD-DAA795BC4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4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A6A35EE-6937-EF45-8889-1677D8AD4B1D}"/>
              </a:ext>
            </a:extLst>
          </p:cNvPr>
          <p:cNvSpPr/>
          <p:nvPr/>
        </p:nvSpPr>
        <p:spPr>
          <a:xfrm>
            <a:off x="474563" y="1458410"/>
            <a:ext cx="11076972" cy="472247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2022BD-AA9D-E54E-A998-FA6985995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D0FA1-C117-A94C-AAE4-04A86A257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GB" dirty="0">
                <a:latin typeface="Helvetica" pitchFamily="2" charset="0"/>
              </a:rPr>
              <a:t>Background lecture (45 minutes)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What is a VCF?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What is QC, and why is it so important?</a:t>
            </a:r>
          </a:p>
          <a:p>
            <a:pPr fontAlgn="base"/>
            <a:r>
              <a:rPr lang="en-GB" dirty="0">
                <a:latin typeface="Helvetica" pitchFamily="2" charset="0"/>
              </a:rPr>
              <a:t>Break (15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Hands on exercise (1 hour)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VCF Data management (read, recode, reorder, merge, subset, compress data)</a:t>
            </a:r>
          </a:p>
          <a:p>
            <a:pPr lvl="1" fontAlgn="base"/>
            <a:r>
              <a:rPr lang="en-GB" dirty="0">
                <a:latin typeface="Helvetica" pitchFamily="2" charset="0"/>
              </a:rPr>
              <a:t>QC assessment</a:t>
            </a:r>
          </a:p>
          <a:p>
            <a:pPr fontAlgn="base"/>
            <a:r>
              <a:rPr lang="en-GB" dirty="0">
                <a:latin typeface="Helvetica" pitchFamily="2" charset="0"/>
              </a:rPr>
              <a:t>Break (15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Paper discussion on quality control assessment (30 minutes)</a:t>
            </a:r>
          </a:p>
          <a:p>
            <a:pPr fontAlgn="base"/>
            <a:r>
              <a:rPr lang="en-GB" dirty="0">
                <a:latin typeface="Helvetica" pitchFamily="2" charset="0"/>
              </a:rPr>
              <a:t>Assignment explanation (15 minutes)</a:t>
            </a:r>
          </a:p>
          <a:p>
            <a:endParaRPr lang="en-D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2B4E28-4DE7-7E4E-9951-6DC949D6A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987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84FB-3E0F-FA4D-B63D-5E1FED09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2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9F79565-EA7A-7A47-8688-EAD81732E188}"/>
              </a:ext>
            </a:extLst>
          </p:cNvPr>
          <p:cNvSpPr/>
          <p:nvPr/>
        </p:nvSpPr>
        <p:spPr>
          <a:xfrm>
            <a:off x="557514" y="1539433"/>
            <a:ext cx="11076972" cy="4722471"/>
          </a:xfrm>
          <a:prstGeom prst="roundRect">
            <a:avLst/>
          </a:prstGeom>
          <a:gradFill>
            <a:gsLst>
              <a:gs pos="24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Background lecture (45 minutes)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What is population structure?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What is linkage disequilibrium?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How does population structure and LD affect association mapping?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Break (15 minutes)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Hands on exercise (1 hour)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Population stratification detection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LD estimation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Break (15 minutes)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Paper discussion on genome wide association studies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GB" sz="2800" dirty="0"/>
              <a:t>Assignment explanation (15 minutes)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F74827-F3EE-8040-87A1-D543186A4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76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B45-E98A-0645-B332-9E6BA4FC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E901-E560-B14A-AEA5-4134BE8F2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9E94F1C-DAEA-4E41-8959-181A8404E5C6}"/>
              </a:ext>
            </a:extLst>
          </p:cNvPr>
          <p:cNvSpPr/>
          <p:nvPr/>
        </p:nvSpPr>
        <p:spPr>
          <a:xfrm>
            <a:off x="557514" y="1539433"/>
            <a:ext cx="11076972" cy="4722471"/>
          </a:xfrm>
          <a:prstGeom prst="round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Peer review of previous assignment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Background lecture (45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association testing and GWAS?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 Manhattan plot and a Q-Q plot?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 copy number variant?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Hands-on exercise (1 hour and 30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Basic association testing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GWAS accounting for population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CNV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Assignment explanation (15 minutes)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AFEFA-CDC3-4E42-A054-B08E975B1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27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8E80-D785-ED41-910A-6F09F50FE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801" y="868362"/>
            <a:ext cx="7310437" cy="2387600"/>
          </a:xfrm>
        </p:spPr>
        <p:txBody>
          <a:bodyPr>
            <a:normAutofit fontScale="90000"/>
          </a:bodyPr>
          <a:lstStyle/>
          <a:p>
            <a:br>
              <a:rPr lang="en-DK" dirty="0"/>
            </a:br>
            <a:r>
              <a:rPr lang="en-DK" dirty="0"/>
              <a:t>Analyses of genome data</a:t>
            </a:r>
            <a:br>
              <a:rPr lang="en-DK" dirty="0"/>
            </a:br>
            <a:r>
              <a:rPr lang="en-DK" dirty="0"/>
              <a:t>Day 1</a:t>
            </a:r>
            <a:br>
              <a:rPr lang="en-DK" dirty="0"/>
            </a:br>
            <a:r>
              <a:rPr lang="en-DK" sz="2400" dirty="0"/>
              <a:t>Tuesday, 30 November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4633D-A9B7-A64B-BC3D-476A0CBED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725" y="3602039"/>
            <a:ext cx="4252912" cy="1655762"/>
          </a:xfrm>
        </p:spPr>
        <p:txBody>
          <a:bodyPr/>
          <a:lstStyle/>
          <a:p>
            <a:r>
              <a:rPr lang="en-DK" b="1" dirty="0"/>
              <a:t>Maria Izabel Cavassim Alves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9AC47-91A9-8C48-8E7A-BF76018A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003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06156-771C-6F46-878E-4273480B1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76" y="4953964"/>
            <a:ext cx="2795308" cy="17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7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FC786-12D9-E74C-B54C-C0506B8BC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Day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91EA8-90B3-7E46-8E0B-BA03F63A7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286" y="838199"/>
            <a:ext cx="6838627" cy="4586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046D39-2881-5B40-8B71-8252BD4DDE67}"/>
              </a:ext>
            </a:extLst>
          </p:cNvPr>
          <p:cNvSpPr txBox="1"/>
          <p:nvPr/>
        </p:nvSpPr>
        <p:spPr>
          <a:xfrm>
            <a:off x="47988" y="1690688"/>
            <a:ext cx="422429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2400" dirty="0"/>
              <a:t>Analyses of genome data:</a:t>
            </a:r>
          </a:p>
          <a:p>
            <a:endParaRPr lang="en-DK" sz="2400" dirty="0"/>
          </a:p>
          <a:p>
            <a:r>
              <a:rPr lang="en-DK" sz="2400" dirty="0"/>
              <a:t>What is a VCF file?</a:t>
            </a:r>
          </a:p>
          <a:p>
            <a:r>
              <a:rPr lang="en-DK" sz="2400" dirty="0"/>
              <a:t>Why do we care about analyzing</a:t>
            </a:r>
          </a:p>
          <a:p>
            <a:r>
              <a:rPr lang="en-GB" sz="2400" dirty="0"/>
              <a:t>G</a:t>
            </a:r>
            <a:r>
              <a:rPr lang="en-DK" sz="2400" dirty="0"/>
              <a:t>enomes?</a:t>
            </a:r>
          </a:p>
          <a:p>
            <a:endParaRPr lang="en-DK" sz="2400" dirty="0"/>
          </a:p>
          <a:p>
            <a:endParaRPr lang="en-D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84DAA8-0069-5D40-BC46-939F9CAFD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7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1CEA-8E0D-4E46-826C-76BA96650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4325"/>
            <a:ext cx="11472863" cy="1325563"/>
          </a:xfrm>
        </p:spPr>
        <p:txBody>
          <a:bodyPr>
            <a:normAutofit/>
          </a:bodyPr>
          <a:lstStyle/>
          <a:p>
            <a:r>
              <a:rPr lang="en-DK" sz="3200" b="1" dirty="0"/>
              <a:t>Genome data beyond human sequences is growing!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6609C4-61E6-AF47-B52E-8E7B06806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700088"/>
            <a:ext cx="10378019" cy="6157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CA083-EC14-0F46-ABC0-C9F737719568}"/>
              </a:ext>
            </a:extLst>
          </p:cNvPr>
          <p:cNvSpPr txBox="1"/>
          <p:nvPr/>
        </p:nvSpPr>
        <p:spPr>
          <a:xfrm>
            <a:off x="0" y="6488668"/>
            <a:ext cx="21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Stephens et al., 2015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63D01-BAE7-5A40-B0C2-2C633893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45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705</Words>
  <Application>Microsoft Macintosh PowerPoint</Application>
  <PresentationFormat>Widescreen</PresentationFormat>
  <Paragraphs>101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Helvetica</vt:lpstr>
      <vt:lpstr>Office Theme</vt:lpstr>
      <vt:lpstr>Analyses of genome data</vt:lpstr>
      <vt:lpstr>Learning goals</vt:lpstr>
      <vt:lpstr>Github with instructions</vt:lpstr>
      <vt:lpstr>Day 1</vt:lpstr>
      <vt:lpstr>Day 2</vt:lpstr>
      <vt:lpstr>Day 3</vt:lpstr>
      <vt:lpstr> Analyses of genome data Day 1 Tuesday, 30 November 2021</vt:lpstr>
      <vt:lpstr>Day 1</vt:lpstr>
      <vt:lpstr>Genome data beyond human sequences is growing!</vt:lpstr>
      <vt:lpstr>Sequencing is becoming cheaper and cheaper!</vt:lpstr>
      <vt:lpstr>Genome (Human)</vt:lpstr>
      <vt:lpstr>What can we do with a reference genome?</vt:lpstr>
      <vt:lpstr>What can we learn from SNPs? A lot!!</vt:lpstr>
      <vt:lpstr>What can we learn from this SNPs? A lot!!</vt:lpstr>
      <vt:lpstr>What can we learn from this SNPs? A lot!!</vt:lpstr>
      <vt:lpstr>What can we learn from SNPs? A lot!!</vt:lpstr>
      <vt:lpstr>What can we learn from SNPs? A lot!!</vt:lpstr>
      <vt:lpstr>What are the first steps one needs to take once the data is generated?</vt:lpstr>
      <vt:lpstr>15 minutes break! </vt:lpstr>
      <vt:lpstr>Practical exercise (Assignment 1 - QC)</vt:lpstr>
      <vt:lpstr>Practical exercise (Assignment 1 - QC)</vt:lpstr>
      <vt:lpstr>Installing R and R markdown</vt:lpstr>
      <vt:lpstr>PowerPoint Presentation</vt:lpstr>
      <vt:lpstr> Analyses of genome data Day 2 Tuesday, 1 December 2021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Analyses of genome data</dc:title>
  <dc:creator>Maria Izabel Cavassim Alves</dc:creator>
  <cp:lastModifiedBy>Maria Izabel Cavassim Alves</cp:lastModifiedBy>
  <cp:revision>17</cp:revision>
  <dcterms:created xsi:type="dcterms:W3CDTF">2021-11-24T22:05:45Z</dcterms:created>
  <dcterms:modified xsi:type="dcterms:W3CDTF">2021-11-29T14:18:45Z</dcterms:modified>
</cp:coreProperties>
</file>

<file path=docProps/thumbnail.jpeg>
</file>